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E6646A23-0B58-4E00-9A4E-71C965EDA6F3}" type="datetimeFigureOut">
              <a:rPr lang="en-US" smtClean="0"/>
              <a:t>5/21/2023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93598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646A23-0B58-4E00-9A4E-71C965EDA6F3}"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277381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6646A23-0B58-4E00-9A4E-71C965EDA6F3}" type="datetimeFigureOut">
              <a:rPr lang="en-US" smtClean="0"/>
              <a:t>5/21/2023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172399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6646A23-0B58-4E00-9A4E-71C965EDA6F3}" type="datetimeFigureOut">
              <a:rPr lang="en-US" smtClean="0"/>
              <a:t>5/21/2023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4D7F11A-05EE-4207-813E-1E22CFA24A3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2628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E6646A23-0B58-4E00-9A4E-71C965EDA6F3}" type="datetimeFigureOut">
              <a:rPr lang="en-US" smtClean="0"/>
              <a:t>5/21/2023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1459883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6646A23-0B58-4E00-9A4E-71C965EDA6F3}"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2679245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6646A23-0B58-4E00-9A4E-71C965EDA6F3}"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2295206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646A23-0B58-4E00-9A4E-71C965EDA6F3}"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654926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E6646A23-0B58-4E00-9A4E-71C965EDA6F3}" type="datetimeFigureOut">
              <a:rPr lang="en-US" smtClean="0"/>
              <a:t>5/21/2023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412694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646A23-0B58-4E00-9A4E-71C965EDA6F3}"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378653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E6646A23-0B58-4E00-9A4E-71C965EDA6F3}" type="datetimeFigureOut">
              <a:rPr lang="en-US" smtClean="0"/>
              <a:t>5/21/2023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148969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646A23-0B58-4E00-9A4E-71C965EDA6F3}"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147962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646A23-0B58-4E00-9A4E-71C965EDA6F3}" type="datetimeFigureOut">
              <a:rPr lang="en-US" smtClean="0"/>
              <a:t>5/21/2023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144889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646A23-0B58-4E00-9A4E-71C965EDA6F3}"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2694360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46A23-0B58-4E00-9A4E-71C965EDA6F3}" type="datetimeFigureOut">
              <a:rPr lang="en-US" smtClean="0"/>
              <a:t>5/21/2023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287869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646A23-0B58-4E00-9A4E-71C965EDA6F3}"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410237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646A23-0B58-4E00-9A4E-71C965EDA6F3}"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7F11A-05EE-4207-813E-1E22CFA24A34}" type="slidenum">
              <a:rPr lang="en-US" smtClean="0"/>
              <a:t>‹#›</a:t>
            </a:fld>
            <a:endParaRPr lang="en-US"/>
          </a:p>
        </p:txBody>
      </p:sp>
    </p:spTree>
    <p:extLst>
      <p:ext uri="{BB962C8B-B14F-4D97-AF65-F5344CB8AC3E}">
        <p14:creationId xmlns:p14="http://schemas.microsoft.com/office/powerpoint/2010/main" val="318291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6646A23-0B58-4E00-9A4E-71C965EDA6F3}" type="datetimeFigureOut">
              <a:rPr lang="en-US" smtClean="0"/>
              <a:t>5/21/2023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D7F11A-05EE-4207-813E-1E22CFA24A34}" type="slidenum">
              <a:rPr lang="en-US" smtClean="0"/>
              <a:t>‹#›</a:t>
            </a:fld>
            <a:endParaRPr lang="en-US"/>
          </a:p>
        </p:txBody>
      </p:sp>
    </p:spTree>
    <p:extLst>
      <p:ext uri="{BB962C8B-B14F-4D97-AF65-F5344CB8AC3E}">
        <p14:creationId xmlns:p14="http://schemas.microsoft.com/office/powerpoint/2010/main" val="22045859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2E9E7-7BFB-5B78-7288-AAAFAC6AB432}"/>
              </a:ext>
            </a:extLst>
          </p:cNvPr>
          <p:cNvSpPr>
            <a:spLocks noGrp="1"/>
          </p:cNvSpPr>
          <p:nvPr>
            <p:ph type="ctrTitle"/>
          </p:nvPr>
        </p:nvSpPr>
        <p:spPr/>
        <p:txBody>
          <a:bodyPr/>
          <a:lstStyle/>
          <a:p>
            <a:pPr algn="ctr"/>
            <a:r>
              <a:rPr lang="en-US" b="1" dirty="0"/>
              <a:t>Financial Management</a:t>
            </a:r>
            <a:endParaRPr lang="en-US" dirty="0"/>
          </a:p>
        </p:txBody>
      </p:sp>
      <p:sp>
        <p:nvSpPr>
          <p:cNvPr id="3" name="Subtitle 2">
            <a:extLst>
              <a:ext uri="{FF2B5EF4-FFF2-40B4-BE49-F238E27FC236}">
                <a16:creationId xmlns:a16="http://schemas.microsoft.com/office/drawing/2014/main" id="{946B47D1-79A3-7969-4EED-9A91E7D8138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7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0ADAB-DF95-D732-2659-B5D8DB7279D7}"/>
              </a:ext>
            </a:extLst>
          </p:cNvPr>
          <p:cNvSpPr>
            <a:spLocks noGrp="1"/>
          </p:cNvSpPr>
          <p:nvPr>
            <p:ph type="title"/>
          </p:nvPr>
        </p:nvSpPr>
        <p:spPr/>
        <p:txBody>
          <a:bodyPr/>
          <a:lstStyle/>
          <a:p>
            <a:pPr marL="0" indent="0">
              <a:buNone/>
            </a:pPr>
            <a:r>
              <a:rPr lang="en-US" b="1" dirty="0"/>
              <a:t>FINANCE</a:t>
            </a:r>
          </a:p>
        </p:txBody>
      </p:sp>
      <p:sp>
        <p:nvSpPr>
          <p:cNvPr id="3" name="Content Placeholder 2">
            <a:extLst>
              <a:ext uri="{FF2B5EF4-FFF2-40B4-BE49-F238E27FC236}">
                <a16:creationId xmlns:a16="http://schemas.microsoft.com/office/drawing/2014/main" id="{95339E13-0B52-7B7C-7980-5351B9834687}"/>
              </a:ext>
            </a:extLst>
          </p:cNvPr>
          <p:cNvSpPr>
            <a:spLocks noGrp="1"/>
          </p:cNvSpPr>
          <p:nvPr>
            <p:ph idx="1"/>
          </p:nvPr>
        </p:nvSpPr>
        <p:spPr/>
        <p:txBody>
          <a:bodyPr>
            <a:normAutofit/>
          </a:bodyPr>
          <a:lstStyle/>
          <a:p>
            <a:pPr marL="0" indent="0" algn="just">
              <a:buNone/>
            </a:pPr>
            <a:r>
              <a:rPr lang="en-US" dirty="0"/>
              <a:t>1. Finance is the life-blood of business. Without finance neither any business can be started nor successfully run .</a:t>
            </a:r>
          </a:p>
          <a:p>
            <a:pPr marL="0" indent="0" algn="just">
              <a:buNone/>
            </a:pPr>
            <a:r>
              <a:rPr lang="en-US" dirty="0"/>
              <a:t>2. Finance is needed to promote or establish business, acquire fixed assets, make necessary investigations, develop product keep man and machines at work ,encourage management to make progress and create values.</a:t>
            </a:r>
          </a:p>
          <a:p>
            <a:pPr marL="0" indent="0" algn="just">
              <a:buNone/>
            </a:pPr>
            <a:r>
              <a:rPr lang="en-US" dirty="0"/>
              <a:t>3. Finance is the managerial activity which is concerned with planning and controlling of the firms Financial Resources.</a:t>
            </a:r>
          </a:p>
        </p:txBody>
      </p:sp>
    </p:spTree>
    <p:extLst>
      <p:ext uri="{BB962C8B-B14F-4D97-AF65-F5344CB8AC3E}">
        <p14:creationId xmlns:p14="http://schemas.microsoft.com/office/powerpoint/2010/main" val="1154568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7698F-B876-96F6-E429-2C14E83D3C77}"/>
              </a:ext>
            </a:extLst>
          </p:cNvPr>
          <p:cNvSpPr>
            <a:spLocks noGrp="1"/>
          </p:cNvSpPr>
          <p:nvPr>
            <p:ph type="title"/>
          </p:nvPr>
        </p:nvSpPr>
        <p:spPr/>
        <p:txBody>
          <a:bodyPr/>
          <a:lstStyle/>
          <a:p>
            <a:r>
              <a:rPr lang="en-US" b="1" dirty="0"/>
              <a:t>Definition of Financial Management</a:t>
            </a:r>
          </a:p>
        </p:txBody>
      </p:sp>
      <p:sp>
        <p:nvSpPr>
          <p:cNvPr id="3" name="Content Placeholder 2">
            <a:extLst>
              <a:ext uri="{FF2B5EF4-FFF2-40B4-BE49-F238E27FC236}">
                <a16:creationId xmlns:a16="http://schemas.microsoft.com/office/drawing/2014/main" id="{FEA656AF-FD05-77AB-939B-42FA042AA577}"/>
              </a:ext>
            </a:extLst>
          </p:cNvPr>
          <p:cNvSpPr>
            <a:spLocks noGrp="1"/>
          </p:cNvSpPr>
          <p:nvPr>
            <p:ph idx="1"/>
          </p:nvPr>
        </p:nvSpPr>
        <p:spPr/>
        <p:txBody>
          <a:bodyPr>
            <a:normAutofit/>
          </a:bodyPr>
          <a:lstStyle/>
          <a:p>
            <a:pPr marL="0" indent="0" algn="just">
              <a:buNone/>
            </a:pPr>
            <a:r>
              <a:rPr lang="en-US" dirty="0"/>
              <a:t>• Financial management is the ways and means of managing money. i.e. the determination, acquisition, allocation and utilization of financial sources usually with the aim of achieving some particular goals or objectives.</a:t>
            </a:r>
          </a:p>
          <a:p>
            <a:pPr marL="0" indent="0" algn="just">
              <a:buNone/>
            </a:pPr>
            <a:r>
              <a:rPr lang="en-US" dirty="0"/>
              <a:t>• “Financial management is the application of planning and control function of the finance function”- Howard and Upton</a:t>
            </a:r>
          </a:p>
          <a:p>
            <a:pPr marL="0" indent="0" algn="just">
              <a:buNone/>
            </a:pPr>
            <a:r>
              <a:rPr lang="en-US" dirty="0"/>
              <a:t>Financial Management means planning, organizing, directing and controlling the financial activities such as procurement and utilization of funds of the enterprise. It means applying general management principles to financial resources of the enterprise.</a:t>
            </a:r>
          </a:p>
        </p:txBody>
      </p:sp>
    </p:spTree>
    <p:extLst>
      <p:ext uri="{BB962C8B-B14F-4D97-AF65-F5344CB8AC3E}">
        <p14:creationId xmlns:p14="http://schemas.microsoft.com/office/powerpoint/2010/main" val="96991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20BA4-AB7A-4390-0FBC-4A139A9A250D}"/>
              </a:ext>
            </a:extLst>
          </p:cNvPr>
          <p:cNvSpPr>
            <a:spLocks noGrp="1"/>
          </p:cNvSpPr>
          <p:nvPr>
            <p:ph type="title"/>
          </p:nvPr>
        </p:nvSpPr>
        <p:spPr/>
        <p:txBody>
          <a:bodyPr/>
          <a:lstStyle/>
          <a:p>
            <a:r>
              <a:rPr lang="en-US" b="1" dirty="0"/>
              <a:t>Scope/Elements of Financial Management</a:t>
            </a:r>
          </a:p>
        </p:txBody>
      </p:sp>
      <p:sp>
        <p:nvSpPr>
          <p:cNvPr id="3" name="Content Placeholder 2">
            <a:extLst>
              <a:ext uri="{FF2B5EF4-FFF2-40B4-BE49-F238E27FC236}">
                <a16:creationId xmlns:a16="http://schemas.microsoft.com/office/drawing/2014/main" id="{B6A609B4-ACD1-07C7-8A42-D2E2F864D5D3}"/>
              </a:ext>
            </a:extLst>
          </p:cNvPr>
          <p:cNvSpPr>
            <a:spLocks noGrp="1"/>
          </p:cNvSpPr>
          <p:nvPr>
            <p:ph idx="1"/>
          </p:nvPr>
        </p:nvSpPr>
        <p:spPr/>
        <p:txBody>
          <a:bodyPr>
            <a:normAutofit/>
          </a:bodyPr>
          <a:lstStyle/>
          <a:p>
            <a:pPr algn="just"/>
            <a:r>
              <a:rPr lang="en-US" dirty="0"/>
              <a:t>Investment decisions includes investment in fixed assets (called as capital budgeting). Investment in current assets are also a part of investment decisions called as working capital decisions.</a:t>
            </a:r>
          </a:p>
          <a:p>
            <a:pPr algn="just"/>
            <a:r>
              <a:rPr lang="en-US" dirty="0"/>
              <a:t>Financial decisions- They relate to the raising of finance from various resources which will depend upon decision on type of source, period of financing, cost of financing and the returns thereby.</a:t>
            </a:r>
          </a:p>
          <a:p>
            <a:pPr algn="just"/>
            <a:r>
              <a:rPr lang="en-US" dirty="0"/>
              <a:t>Dividend decision- The finance manager has to take decision with regards to the net profit distribution. Net profits are generally divided into two:</a:t>
            </a:r>
          </a:p>
          <a:p>
            <a:pPr algn="just">
              <a:buFont typeface="Wingdings" panose="05000000000000000000" pitchFamily="2" charset="2"/>
              <a:buChar char="Ø"/>
            </a:pPr>
            <a:r>
              <a:rPr lang="en-US" dirty="0"/>
              <a:t>Dividend for shareholders- Dividend and the rate of it has to be decided.</a:t>
            </a:r>
          </a:p>
          <a:p>
            <a:pPr algn="just">
              <a:buFont typeface="Wingdings" panose="05000000000000000000" pitchFamily="2" charset="2"/>
              <a:buChar char="Ø"/>
            </a:pPr>
            <a:r>
              <a:rPr lang="en-US" dirty="0"/>
              <a:t>Retained profits- Amount of retained profits has to be finalized which will depend upon expansion and diversification plans of the enterprise.</a:t>
            </a:r>
          </a:p>
        </p:txBody>
      </p:sp>
    </p:spTree>
    <p:extLst>
      <p:ext uri="{BB962C8B-B14F-4D97-AF65-F5344CB8AC3E}">
        <p14:creationId xmlns:p14="http://schemas.microsoft.com/office/powerpoint/2010/main" val="1968783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D65D-025D-F84A-9660-18D9B5A18F22}"/>
              </a:ext>
            </a:extLst>
          </p:cNvPr>
          <p:cNvSpPr>
            <a:spLocks noGrp="1"/>
          </p:cNvSpPr>
          <p:nvPr>
            <p:ph type="title"/>
          </p:nvPr>
        </p:nvSpPr>
        <p:spPr/>
        <p:txBody>
          <a:bodyPr/>
          <a:lstStyle/>
          <a:p>
            <a:r>
              <a:rPr lang="en-US" b="1" dirty="0"/>
              <a:t>Objectives of Financial Management</a:t>
            </a:r>
          </a:p>
        </p:txBody>
      </p:sp>
      <p:sp>
        <p:nvSpPr>
          <p:cNvPr id="3" name="Content Placeholder 2">
            <a:extLst>
              <a:ext uri="{FF2B5EF4-FFF2-40B4-BE49-F238E27FC236}">
                <a16:creationId xmlns:a16="http://schemas.microsoft.com/office/drawing/2014/main" id="{D8827C97-E04D-AB5B-7C82-91D4744EE069}"/>
              </a:ext>
            </a:extLst>
          </p:cNvPr>
          <p:cNvSpPr>
            <a:spLocks noGrp="1"/>
          </p:cNvSpPr>
          <p:nvPr>
            <p:ph idx="1"/>
          </p:nvPr>
        </p:nvSpPr>
        <p:spPr/>
        <p:txBody>
          <a:bodyPr>
            <a:normAutofit fontScale="92500"/>
          </a:bodyPr>
          <a:lstStyle/>
          <a:p>
            <a:pPr marL="0" indent="0">
              <a:buNone/>
            </a:pPr>
            <a:r>
              <a:rPr lang="en-US" dirty="0"/>
              <a:t>The financial management is generally concerned with procurement, allocation and control of financial resources of a concern. The objectives can be-</a:t>
            </a:r>
          </a:p>
          <a:p>
            <a:pPr algn="just"/>
            <a:r>
              <a:rPr lang="en-US" dirty="0"/>
              <a:t>To ensure regular and adequate supply of funds to the concern.</a:t>
            </a:r>
          </a:p>
          <a:p>
            <a:pPr algn="just"/>
            <a:r>
              <a:rPr lang="en-US" dirty="0"/>
              <a:t>To ensure adequate returns to the shareholders which will depend upon the earning capacity, market price of the share, expectations of the shareholders.</a:t>
            </a:r>
          </a:p>
          <a:p>
            <a:pPr algn="just"/>
            <a:r>
              <a:rPr lang="en-US" dirty="0"/>
              <a:t>To ensure optimum funds utilization. Once the funds are procured, they should be utilized in maximum possible way at least cost.</a:t>
            </a:r>
          </a:p>
          <a:p>
            <a:pPr algn="just"/>
            <a:r>
              <a:rPr lang="en-US" dirty="0"/>
              <a:t>To ensure safety on investment, </a:t>
            </a:r>
            <a:r>
              <a:rPr lang="en-US" dirty="0" err="1"/>
              <a:t>i.e</a:t>
            </a:r>
            <a:r>
              <a:rPr lang="en-US" dirty="0"/>
              <a:t>, funds should be invested in safe ventures so that adequate rate of return can be achieved.</a:t>
            </a:r>
          </a:p>
          <a:p>
            <a:pPr algn="just"/>
            <a:r>
              <a:rPr lang="en-US" dirty="0"/>
              <a:t>To plan a sound capital structure-There should be sound and fair composition of capital so that a balance is maintained between debt and equity capital.</a:t>
            </a:r>
          </a:p>
        </p:txBody>
      </p:sp>
    </p:spTree>
    <p:extLst>
      <p:ext uri="{BB962C8B-B14F-4D97-AF65-F5344CB8AC3E}">
        <p14:creationId xmlns:p14="http://schemas.microsoft.com/office/powerpoint/2010/main" val="22356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E5708-ABE2-6FD8-B824-9875411689FD}"/>
              </a:ext>
            </a:extLst>
          </p:cNvPr>
          <p:cNvSpPr>
            <a:spLocks noGrp="1"/>
          </p:cNvSpPr>
          <p:nvPr>
            <p:ph type="title"/>
          </p:nvPr>
        </p:nvSpPr>
        <p:spPr/>
        <p:txBody>
          <a:bodyPr/>
          <a:lstStyle/>
          <a:p>
            <a:r>
              <a:rPr lang="en-US" b="1" dirty="0"/>
              <a:t>What is the Goal of the Firm?</a:t>
            </a:r>
          </a:p>
        </p:txBody>
      </p:sp>
      <p:sp>
        <p:nvSpPr>
          <p:cNvPr id="3" name="Content Placeholder 2">
            <a:extLst>
              <a:ext uri="{FF2B5EF4-FFF2-40B4-BE49-F238E27FC236}">
                <a16:creationId xmlns:a16="http://schemas.microsoft.com/office/drawing/2014/main" id="{5C88423E-4B2E-FC27-83BC-19B4A0C4F256}"/>
              </a:ext>
            </a:extLst>
          </p:cNvPr>
          <p:cNvSpPr>
            <a:spLocks noGrp="1"/>
          </p:cNvSpPr>
          <p:nvPr>
            <p:ph idx="1"/>
          </p:nvPr>
        </p:nvSpPr>
        <p:spPr/>
        <p:txBody>
          <a:bodyPr/>
          <a:lstStyle/>
          <a:p>
            <a:pPr marL="0" indent="0" algn="ctr">
              <a:buNone/>
            </a:pPr>
            <a:endParaRPr lang="en-US" b="1" dirty="0"/>
          </a:p>
          <a:p>
            <a:pPr marL="0" indent="0" algn="ctr">
              <a:buNone/>
            </a:pPr>
            <a:r>
              <a:rPr lang="en-US" b="1" dirty="0"/>
              <a:t>Maximization of Shareholder Wealth</a:t>
            </a:r>
          </a:p>
          <a:p>
            <a:pPr marL="0" indent="0" algn="ctr">
              <a:buNone/>
            </a:pPr>
            <a:endParaRPr lang="en-US" b="1" dirty="0"/>
          </a:p>
          <a:p>
            <a:pPr marL="0" indent="0" algn="just">
              <a:buNone/>
            </a:pPr>
            <a:r>
              <a:rPr lang="en-US" dirty="0"/>
              <a:t>Value creation occurs when we maximize the share price for current shareholders.</a:t>
            </a:r>
          </a:p>
        </p:txBody>
      </p:sp>
    </p:spTree>
    <p:extLst>
      <p:ext uri="{BB962C8B-B14F-4D97-AF65-F5344CB8AC3E}">
        <p14:creationId xmlns:p14="http://schemas.microsoft.com/office/powerpoint/2010/main" val="3956568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0A4A0-6B51-EFB2-1BDC-0D0E4E4546EB}"/>
              </a:ext>
            </a:extLst>
          </p:cNvPr>
          <p:cNvSpPr>
            <a:spLocks noGrp="1"/>
          </p:cNvSpPr>
          <p:nvPr>
            <p:ph type="title"/>
          </p:nvPr>
        </p:nvSpPr>
        <p:spPr/>
        <p:txBody>
          <a:bodyPr/>
          <a:lstStyle/>
          <a:p>
            <a:r>
              <a:rPr lang="en-US" b="1" dirty="0"/>
              <a:t>Maximization of wealth</a:t>
            </a:r>
          </a:p>
        </p:txBody>
      </p:sp>
      <p:sp>
        <p:nvSpPr>
          <p:cNvPr id="3" name="Content Placeholder 2">
            <a:extLst>
              <a:ext uri="{FF2B5EF4-FFF2-40B4-BE49-F238E27FC236}">
                <a16:creationId xmlns:a16="http://schemas.microsoft.com/office/drawing/2014/main" id="{9BB096BB-8C46-09DB-9D97-944F71F969C4}"/>
              </a:ext>
            </a:extLst>
          </p:cNvPr>
          <p:cNvSpPr>
            <a:spLocks noGrp="1"/>
          </p:cNvSpPr>
          <p:nvPr>
            <p:ph idx="1"/>
          </p:nvPr>
        </p:nvSpPr>
        <p:spPr/>
        <p:txBody>
          <a:bodyPr>
            <a:normAutofit/>
          </a:bodyPr>
          <a:lstStyle/>
          <a:p>
            <a:pPr marL="0" indent="0" algn="just">
              <a:buNone/>
            </a:pPr>
            <a:r>
              <a:rPr lang="en-US" dirty="0"/>
              <a:t>According to prof. Solomon Ezra of stand ford university , the ultimate goal of financial management should be the maximization of the owners wealth. The value of corporate wealth may be interpreted in terms of the value of the company’s total assets. The finance should attempt to maximize the value of the enterprise to its shareholders. Value is represented by the market price of the company’s common stock.</a:t>
            </a:r>
          </a:p>
        </p:txBody>
      </p:sp>
    </p:spTree>
    <p:extLst>
      <p:ext uri="{BB962C8B-B14F-4D97-AF65-F5344CB8AC3E}">
        <p14:creationId xmlns:p14="http://schemas.microsoft.com/office/powerpoint/2010/main" val="419518211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0</TotalTime>
  <Words>555</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vt:lpstr>
      <vt:lpstr>Vapor Trail</vt:lpstr>
      <vt:lpstr>Financial Management</vt:lpstr>
      <vt:lpstr>FINANCE</vt:lpstr>
      <vt:lpstr>Definition of Financial Management</vt:lpstr>
      <vt:lpstr>Scope/Elements of Financial Management</vt:lpstr>
      <vt:lpstr>Objectives of Financial Management</vt:lpstr>
      <vt:lpstr>What is the Goal of the Firm?</vt:lpstr>
      <vt:lpstr>Maximization of wealth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dc:title>
  <dc:creator>Ananya Priya</dc:creator>
  <cp:lastModifiedBy>Ananya Priya</cp:lastModifiedBy>
  <cp:revision>1</cp:revision>
  <dcterms:created xsi:type="dcterms:W3CDTF">2023-05-21T17:08:50Z</dcterms:created>
  <dcterms:modified xsi:type="dcterms:W3CDTF">2023-05-21T17:09:18Z</dcterms:modified>
</cp:coreProperties>
</file>